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E8A271FB-C7CB-455A-82F0-6233CAD33E4E}">
          <p14:sldIdLst>
            <p14:sldId id="256"/>
            <p14:sldId id="257"/>
            <p14:sldId id="258"/>
            <p14:sldId id="259"/>
            <p14:sldId id="260"/>
            <p14:sldId id="261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3969" autoAdjust="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outlineViewPr>
    <p:cViewPr>
      <p:scale>
        <a:sx n="33" d="100"/>
        <a:sy n="33" d="100"/>
      </p:scale>
      <p:origin x="0" y="-2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602E42-8B96-43F6-B4C5-E1163BE906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492A20-23F9-4AC8-BCDC-75BAE5D6B7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931459-6683-4737-9ED4-83448D980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8E4D7E-1EFA-4BF7-81DF-40FF0BE8D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27BBC4-E81D-415B-89BC-80361BA8E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141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851C55-155C-447F-B255-CB6039DCE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A6ADE75-9BC5-4673-B1FD-E9EA33747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B873035-7E77-4F06-B9CD-3D883F6E4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25EE7D7-5CAC-49F0-9E1F-46A7536EE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D0B5B3-FF75-4E66-B2ED-393E219B9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594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5A46E7-F649-408B-B815-6ECB1A8458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74BC26E-453E-4764-9FB5-CB26C29BA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6A3CB02-BB13-4737-956F-91DAF9B62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2E0474-D055-4B20-A13D-6D550CA26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A408FC-521E-4367-AD63-23552EEC8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9860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72DBA5-245C-4195-ACC1-ABE55677A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20BC17-2B18-41D9-B979-4BF1C56D1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851C7B-DFA1-4024-8039-10BB94FBA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7CD08B-B1F9-4172-A577-9CEAACB9B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D229B1F-CDF4-432C-8631-87ED4BF84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9424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89A7A8-AAF0-4102-9203-0375CD6A8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5C40B7-532A-4875-8B6C-95EED8AF3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66A635-5902-438E-8B39-8B9B9203D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8674C4-E9C3-488F-BBF6-61820C9FC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B32087-A78B-40ED-A0E5-00DF5CAC4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3631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5DFD8D-FC3D-4B22-9A2C-87D857F3F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A9C1D2-8C3B-4354-927B-860CC18486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5B4F35-3D11-4436-846F-DA687A493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219EA71-E8D9-4BEE-9105-240EEBFD3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8657D05-0E87-4DCB-8FEC-E10E59F95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AE01779-9095-4C8E-85F6-BF03C2BB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5945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0A4C4D-AB09-46CE-87AB-089606FFB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4FDF621-9327-45AF-AD78-A0D8EDCEA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B135D5F-42B2-454E-BA05-739C8C6F2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FE0F067-8811-4D5F-8960-861AF149C4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2BE618-C19C-4D3D-90F9-66FD49595F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936C2A2-83C3-4E03-8BC1-688E4E147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67658CE-AB86-4BE5-966E-8BB88B723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5065F71-7D2F-4DA8-AAC2-2E2F4C5E5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122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5FF586-40DB-45C5-B751-04E462138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20FB26-FA2F-4AF8-8939-A50174D5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58B21F3-145C-46A6-B778-8F878E6A2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FD8B4C7-0D78-4479-8A3E-F13B1076C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056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9E86732-BA1C-450E-8911-A25211D8B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9FA5968-D432-45DE-A8C2-53F2F3164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50EF85F-BD1D-4494-A00E-1D4006BC5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0091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FD12F-C187-4859-8456-C933CD561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ABBC7E-305C-469F-A1E7-56C08737F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E325779-7C2D-4966-82D6-C4EFAB3C0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AE35CCE-AF31-472E-B50F-DAA97348B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D77FE26-0CFB-41F2-82B6-100C55B62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B8BC2BF-0E01-460E-8938-888D2BDA0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7220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5705F2-D7E8-43B5-A5D4-0BDB0966A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2050B5C-C7A7-4BC5-BB62-A1605698CF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F4BC29-1067-423D-91C5-E2E667A8A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6F1C045-1229-4E5B-9ED9-CDE97081A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732A7BD-9B47-4B4C-B25E-A18259DA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378338A-2109-45E7-ABB2-1EA91685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4021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2E92DDE-A0D7-47B1-B3E9-7F56BC14B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7A48089-F52D-4DBA-ADF9-87F84275B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5160A5-5DDC-4148-9CFB-91957D25AE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EE61E-655C-470F-9CAB-CA7DD7533C35}" type="datetimeFigureOut">
              <a:rPr lang="pt-BR" smtClean="0"/>
              <a:t>19/04/2022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37D2D4-0731-4011-B14E-F999B059A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72F0F3-9FCC-42E4-836C-BF537FFDC3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E65C7-98D9-4683-85B8-7D2EB66D0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59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7">
            <a:extLst>
              <a:ext uri="{FF2B5EF4-FFF2-40B4-BE49-F238E27FC236}">
                <a16:creationId xmlns:a16="http://schemas.microsoft.com/office/drawing/2014/main" id="{C46B2449-FF07-47FC-AA19-DB68D98F3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9">
            <a:extLst>
              <a:ext uri="{FF2B5EF4-FFF2-40B4-BE49-F238E27FC236}">
                <a16:creationId xmlns:a16="http://schemas.microsoft.com/office/drawing/2014/main" id="{4E94261F-1ED3-4E90-88E6-134791440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716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E4E850B-1F86-4C35-BF1E-F892BCA07E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8014" y="-262174"/>
            <a:ext cx="7298671" cy="2838938"/>
          </a:xfrm>
        </p:spPr>
        <p:txBody>
          <a:bodyPr>
            <a:normAutofit/>
          </a:bodyPr>
          <a:lstStyle/>
          <a:p>
            <a:pPr algn="l"/>
            <a:r>
              <a:rPr lang="pt-BR" sz="5600" dirty="0">
                <a:solidFill>
                  <a:srgbClr val="FFFFFF"/>
                </a:solidFill>
              </a:rPr>
              <a:t>PROBLEMA CLÁSSICO DE TRANSPORTE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D2C9B98-08CC-40A1-8E24-3E76F44B5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043" y="3739764"/>
            <a:ext cx="5324405" cy="1198120"/>
          </a:xfrm>
        </p:spPr>
        <p:txBody>
          <a:bodyPr>
            <a:normAutofit/>
          </a:bodyPr>
          <a:lstStyle/>
          <a:p>
            <a:pPr algn="l"/>
            <a:r>
              <a:rPr lang="pt-BR" sz="2000" dirty="0">
                <a:solidFill>
                  <a:srgbClr val="FFFFFF"/>
                </a:solidFill>
              </a:rPr>
              <a:t>Teoria da Decisão II</a:t>
            </a:r>
          </a:p>
          <a:p>
            <a:pPr algn="l"/>
            <a:r>
              <a:rPr lang="pt-BR" sz="2000" dirty="0">
                <a:solidFill>
                  <a:srgbClr val="FFFFFF"/>
                </a:solidFill>
              </a:rPr>
              <a:t>Késia Ribeiro</a:t>
            </a:r>
          </a:p>
        </p:txBody>
      </p:sp>
      <p:grpSp>
        <p:nvGrpSpPr>
          <p:cNvPr id="30" name="Group 21">
            <a:extLst>
              <a:ext uri="{FF2B5EF4-FFF2-40B4-BE49-F238E27FC236}">
                <a16:creationId xmlns:a16="http://schemas.microsoft.com/office/drawing/2014/main" id="{C6052961-5ADC-4465-9B95-E6D4A490D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3696" y="1606411"/>
            <a:ext cx="465456" cy="581432"/>
            <a:chOff x="653696" y="1606411"/>
            <a:chExt cx="465456" cy="581432"/>
          </a:xfrm>
          <a:solidFill>
            <a:srgbClr val="FFFFFF"/>
          </a:solidFill>
        </p:grpSpPr>
        <p:sp>
          <p:nvSpPr>
            <p:cNvPr id="23" name="Graphic 13">
              <a:extLst>
                <a:ext uri="{FF2B5EF4-FFF2-40B4-BE49-F238E27FC236}">
                  <a16:creationId xmlns:a16="http://schemas.microsoft.com/office/drawing/2014/main" id="{C5CB530E-515E-412C-9DF1-5F8FFBD6F3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9236" y="1606411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" name="Graphic 12">
              <a:extLst>
                <a:ext uri="{FF2B5EF4-FFF2-40B4-BE49-F238E27FC236}">
                  <a16:creationId xmlns:a16="http://schemas.microsoft.com/office/drawing/2014/main" id="{712D4376-A578-4FF1-94FC-245E7A6A4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014" y="1835705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grpFill/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Graphic 15">
              <a:extLst>
                <a:ext uri="{FF2B5EF4-FFF2-40B4-BE49-F238E27FC236}">
                  <a16:creationId xmlns:a16="http://schemas.microsoft.com/office/drawing/2014/main" id="{AEA7509D-F04F-40CB-A0B3-EEF16499C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3696" y="2060130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Vídeo 5">
            <a:extLst>
              <a:ext uri="{FF2B5EF4-FFF2-40B4-BE49-F238E27FC236}">
                <a16:creationId xmlns:a16="http://schemas.microsoft.com/office/drawing/2014/main" id="{E34C521B-4894-D1EB-3490-9E414578B4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6726157" y="2838938"/>
            <a:ext cx="3997583" cy="224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13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814E3E-2F9F-4C3C-8AEA-C2E28419E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738" y="416302"/>
            <a:ext cx="5243394" cy="22255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600" kern="1200" dirty="0">
                <a:latin typeface="+mj-lt"/>
                <a:ea typeface="+mj-ea"/>
                <a:cs typeface="+mj-cs"/>
              </a:rPr>
              <a:t>Problema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81934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4F88D19-C269-4F98-BE6B-CFB6207D3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10408" y="740316"/>
            <a:ext cx="465458" cy="872153"/>
            <a:chOff x="6110408" y="740316"/>
            <a:chExt cx="465458" cy="872153"/>
          </a:xfrm>
        </p:grpSpPr>
        <p:sp>
          <p:nvSpPr>
            <p:cNvPr id="35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5948" y="74031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84728" y="969611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0408" y="1484755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Espaço Reservado para Conteúdo 3" descr="Texto&#10;&#10;Descrição gerada automaticamente">
            <a:extLst>
              <a:ext uri="{FF2B5EF4-FFF2-40B4-BE49-F238E27FC236}">
                <a16:creationId xmlns:a16="http://schemas.microsoft.com/office/drawing/2014/main" id="{563118D4-CCC4-4E80-9C55-C3E4221819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74" y="2545504"/>
            <a:ext cx="11085825" cy="232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257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402571-DA9E-4164-9DC1-DD252B5EB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231" y="-225839"/>
            <a:ext cx="6155988" cy="1182927"/>
          </a:xfrm>
        </p:spPr>
        <p:txBody>
          <a:bodyPr anchor="b">
            <a:normAutofit/>
          </a:bodyPr>
          <a:lstStyle/>
          <a:p>
            <a:r>
              <a:rPr lang="pt-BR" sz="5600" dirty="0"/>
              <a:t>Dados do problema: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D08AE4E0-0BE9-4534-9593-E064522270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032310"/>
            <a:ext cx="7124320" cy="5289805"/>
          </a:xfrm>
          <a:prstGeom prst="rect">
            <a:avLst/>
          </a:prstGeom>
        </p:spPr>
      </p:pic>
      <p:sp>
        <p:nvSpPr>
          <p:cNvPr id="16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9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F8C909-F2DF-4FA2-B72D-42AA481ED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387" y="440416"/>
            <a:ext cx="4145377" cy="42489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VARIAVEIS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2E89A3B-583E-4ED5-A902-66BA07E74D56}"/>
              </a:ext>
            </a:extLst>
          </p:cNvPr>
          <p:cNvSpPr txBox="1"/>
          <p:nvPr/>
        </p:nvSpPr>
        <p:spPr>
          <a:xfrm>
            <a:off x="907883" y="1918153"/>
            <a:ext cx="959463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X11 = doces transportados da loja 1 para o consumidor de São Paulo</a:t>
            </a:r>
          </a:p>
          <a:p>
            <a:pPr algn="just"/>
            <a:r>
              <a:rPr lang="pt-BR" sz="2400" dirty="0"/>
              <a:t>X12 = doces transportados da loja 1 para o consumidor da Baixada Santista</a:t>
            </a:r>
          </a:p>
          <a:p>
            <a:pPr algn="just"/>
            <a:r>
              <a:rPr lang="pt-BR" sz="2400" dirty="0"/>
              <a:t>X13 = doces transportados da loja 1 para o consumidor do Vale do Paraíba</a:t>
            </a:r>
          </a:p>
          <a:p>
            <a:pPr algn="just"/>
            <a:r>
              <a:rPr lang="pt-BR" sz="2400" dirty="0"/>
              <a:t>X21 = doces transportados da loja 2 para o consumidor de São Paulo</a:t>
            </a:r>
          </a:p>
          <a:p>
            <a:pPr algn="just"/>
            <a:r>
              <a:rPr lang="pt-BR" sz="2400" dirty="0"/>
              <a:t>X22 = doces transportados da loja 2 para o consumidor da Baixada Santista</a:t>
            </a:r>
          </a:p>
          <a:p>
            <a:pPr algn="just"/>
            <a:r>
              <a:rPr lang="pt-BR" sz="2400" dirty="0"/>
              <a:t>X23 = doces transportados da loja 2 para o consumidor do Vale do Paraíba</a:t>
            </a:r>
          </a:p>
          <a:p>
            <a:pPr algn="just"/>
            <a:r>
              <a:rPr lang="pt-BR" sz="2400" dirty="0"/>
              <a:t>X31 = doces transportados da loja 3 para o consumidor de São Paulo</a:t>
            </a:r>
          </a:p>
          <a:p>
            <a:pPr algn="just"/>
            <a:r>
              <a:rPr lang="pt-BR" sz="2400" dirty="0"/>
              <a:t>X32 = doces transportados da loja 3 para o consumidor da Baixada Santista</a:t>
            </a:r>
          </a:p>
          <a:p>
            <a:pPr algn="just"/>
            <a:r>
              <a:rPr lang="pt-BR" sz="2400" dirty="0"/>
              <a:t>X33 = doces transportados da loja 3 para o consumidor do Vale da Paraíba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4708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5C938B8-F6B8-4955-89BA-485BF91B7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0" y="779664"/>
            <a:ext cx="6213764" cy="709552"/>
          </a:xfrm>
        </p:spPr>
        <p:txBody>
          <a:bodyPr anchor="t">
            <a:normAutofit fontScale="90000"/>
          </a:bodyPr>
          <a:lstStyle/>
          <a:p>
            <a:r>
              <a:rPr lang="pt-BR" sz="5600" dirty="0"/>
              <a:t>FUNÇÃO OBJETIVO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81934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4F88D19-C269-4F98-BE6B-CFB6207D3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10408" y="740316"/>
            <a:ext cx="465458" cy="872153"/>
            <a:chOff x="6110408" y="740316"/>
            <a:chExt cx="465458" cy="872153"/>
          </a:xfrm>
        </p:grpSpPr>
        <p:sp>
          <p:nvSpPr>
            <p:cNvPr id="15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5948" y="74031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84728" y="969611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0408" y="1484755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720572-3504-4C5D-9E79-86AC9F687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044" y="1050097"/>
            <a:ext cx="10238174" cy="512075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2400" b="1" dirty="0">
                <a:solidFill>
                  <a:schemeClr val="tx1">
                    <a:alpha val="80000"/>
                  </a:schemeClr>
                </a:solidFill>
              </a:rPr>
              <a:t>Minimizar o custo total de transporte</a:t>
            </a:r>
          </a:p>
          <a:p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F(min) = 8x11 + 12x12 + 10x13 + 4x21 + 10x22 + 6x23 + 6x31 + 15x32 + 12x33</a:t>
            </a:r>
          </a:p>
          <a:p>
            <a:endParaRPr lang="pt-BR" sz="20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225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61BAB9-FD93-4C1A-8418-BFACB7C55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80" y="207872"/>
            <a:ext cx="5243394" cy="1290568"/>
          </a:xfrm>
        </p:spPr>
        <p:txBody>
          <a:bodyPr anchor="t">
            <a:normAutofit/>
          </a:bodyPr>
          <a:lstStyle/>
          <a:p>
            <a:r>
              <a:rPr lang="pt-BR" sz="5600" dirty="0"/>
              <a:t>RESTRIÇÕES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81934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4F88D19-C269-4F98-BE6B-CFB6207D3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10408" y="740316"/>
            <a:ext cx="465458" cy="872153"/>
            <a:chOff x="6110408" y="740316"/>
            <a:chExt cx="465458" cy="872153"/>
          </a:xfrm>
        </p:grpSpPr>
        <p:sp>
          <p:nvSpPr>
            <p:cNvPr id="29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5948" y="74031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84728" y="969611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0408" y="1484755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877E5D-CB8F-482B-9A09-C1D26301A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764" y="2024944"/>
            <a:ext cx="4671261" cy="4225551"/>
          </a:xfrm>
        </p:spPr>
        <p:txBody>
          <a:bodyPr anchor="ctr"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 X11 + X12 + X13 ≤ 50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X21 + X22 + X23 ≤ 100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X31 + X32 + X33 ≤ 40</a:t>
            </a:r>
          </a:p>
          <a:p>
            <a:pPr>
              <a:buFont typeface="Wingdings" panose="05000000000000000000" pitchFamily="2" charset="2"/>
              <a:buChar char="v"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X11 + X21 + X31 ≥ 60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X12 + X22 + X32 ≥ 70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X13 + X23 + X33 ≥ 30</a:t>
            </a:r>
          </a:p>
          <a:p>
            <a:pPr marL="0" indent="0">
              <a:buNone/>
            </a:pPr>
            <a:endParaRPr lang="pt-BR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1807EFD-CA10-4C44-956A-9CC87F589EF4}"/>
              </a:ext>
            </a:extLst>
          </p:cNvPr>
          <p:cNvSpPr txBox="1"/>
          <p:nvPr/>
        </p:nvSpPr>
        <p:spPr>
          <a:xfrm>
            <a:off x="623622" y="1442147"/>
            <a:ext cx="3960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A capacidade de produção de cada loja: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D34E049-42AE-4FB2-88F5-43039491DA06}"/>
              </a:ext>
            </a:extLst>
          </p:cNvPr>
          <p:cNvSpPr txBox="1"/>
          <p:nvPr/>
        </p:nvSpPr>
        <p:spPr>
          <a:xfrm>
            <a:off x="623622" y="3768387"/>
            <a:ext cx="3314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A demanda de cada consumidor:</a:t>
            </a:r>
          </a:p>
        </p:txBody>
      </p:sp>
    </p:spTree>
    <p:extLst>
      <p:ext uri="{BB962C8B-B14F-4D97-AF65-F5344CB8AC3E}">
        <p14:creationId xmlns:p14="http://schemas.microsoft.com/office/powerpoint/2010/main" val="2780723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61BAB9-FD93-4C1A-8418-BFACB7C55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80" y="207872"/>
            <a:ext cx="5243394" cy="1290568"/>
          </a:xfrm>
        </p:spPr>
        <p:txBody>
          <a:bodyPr anchor="t">
            <a:normAutofit/>
          </a:bodyPr>
          <a:lstStyle/>
          <a:p>
            <a:r>
              <a:rPr lang="pt-BR" sz="5600" dirty="0"/>
              <a:t>RESTRIÇÕES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81934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4F88D19-C269-4F98-BE6B-CFB6207D3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10408" y="740316"/>
            <a:ext cx="465458" cy="872153"/>
            <a:chOff x="6110408" y="740316"/>
            <a:chExt cx="465458" cy="872153"/>
          </a:xfrm>
        </p:grpSpPr>
        <p:sp>
          <p:nvSpPr>
            <p:cNvPr id="29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5948" y="74031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84728" y="969611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0408" y="1484755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877E5D-CB8F-482B-9A09-C1D26301A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694" y="1506451"/>
            <a:ext cx="4671261" cy="5371140"/>
          </a:xfrm>
        </p:spPr>
        <p:txBody>
          <a:bodyPr anchor="ctr">
            <a:normAutofit fontScale="85000" lnSpcReduction="20000"/>
          </a:bodyPr>
          <a:lstStyle/>
          <a:p>
            <a:pPr marL="0" indent="0">
              <a:buNone/>
            </a:pPr>
            <a:r>
              <a:rPr lang="pt-BR" sz="2100" b="1" dirty="0"/>
              <a:t>A capacidade de produção de cada loja: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 X11 + X12 + X13 ≤ 50                                                       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X21 + X22 + X23 ≤ 100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X31 + X32 + X33 ≤ 40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 marL="0" indent="0">
              <a:buNone/>
            </a:pPr>
            <a:r>
              <a:rPr lang="pt-BR" sz="2100" b="1" dirty="0"/>
              <a:t>A demanda de cada consumidor:</a:t>
            </a: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X11 + X21 + X31 ≥ 60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X12 + X22 + X32 ≥ 70</a:t>
            </a:r>
          </a:p>
          <a:p>
            <a:pPr marL="0" indent="0"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X13 + X23 + X33 ≥ 30</a:t>
            </a:r>
          </a:p>
          <a:p>
            <a:pPr marL="0" indent="0">
              <a:buNone/>
            </a:pPr>
            <a:endParaRPr lang="pt-BR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EC9796F7-9216-4A2F-9D28-88C196C6EE07}"/>
              </a:ext>
            </a:extLst>
          </p:cNvPr>
          <p:cNvSpPr/>
          <p:nvPr/>
        </p:nvSpPr>
        <p:spPr>
          <a:xfrm>
            <a:off x="5073270" y="2364110"/>
            <a:ext cx="1411458" cy="688464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eta: para a Direita 12">
            <a:extLst>
              <a:ext uri="{FF2B5EF4-FFF2-40B4-BE49-F238E27FC236}">
                <a16:creationId xmlns:a16="http://schemas.microsoft.com/office/drawing/2014/main" id="{834361F3-BB6B-46B0-9EF7-3B203E1E8A0F}"/>
              </a:ext>
            </a:extLst>
          </p:cNvPr>
          <p:cNvSpPr/>
          <p:nvPr/>
        </p:nvSpPr>
        <p:spPr>
          <a:xfrm>
            <a:off x="5164408" y="4611055"/>
            <a:ext cx="1411458" cy="688464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2DEB03B2-3815-43FE-AFF2-F992878D2166}"/>
              </a:ext>
            </a:extLst>
          </p:cNvPr>
          <p:cNvSpPr txBox="1">
            <a:spLocks/>
          </p:cNvSpPr>
          <p:nvPr/>
        </p:nvSpPr>
        <p:spPr>
          <a:xfrm>
            <a:off x="7217174" y="1484755"/>
            <a:ext cx="4671261" cy="5371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100" b="1" dirty="0"/>
              <a:t>A capacidade de produção de cada loja: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 8 + 12 + 10 ≤ 50                                                      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 4 + 10 + 6 ≤ 100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 6 + 15 + 12 ≤ 40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2100" b="1" dirty="0"/>
              <a:t>A demanda de cada consumidor:</a:t>
            </a: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 8 + 10 + 6 ≥ 60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 12 + 10 + 15 ≥ 70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4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t-BR" sz="2400" dirty="0">
                <a:solidFill>
                  <a:schemeClr val="tx1">
                    <a:alpha val="80000"/>
                  </a:schemeClr>
                </a:solidFill>
              </a:rPr>
              <a:t>10 + 6 + 12 ≥ 30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0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62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9F8C909-F2DF-4FA2-B72D-42AA481ED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4830"/>
            <a:ext cx="4145377" cy="42489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z="5600" dirty="0"/>
              <a:t>RESULTADO</a:t>
            </a:r>
            <a:endParaRPr lang="en-US" sz="5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80C1CA64-0C33-45C0-90F7-C49CA9BF4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1045" y="1387186"/>
            <a:ext cx="10515600" cy="4828950"/>
          </a:xfrm>
        </p:spPr>
        <p:txBody>
          <a:bodyPr>
            <a:normAutofit fontScale="62500" lnSpcReduction="20000"/>
          </a:bodyPr>
          <a:lstStyle/>
          <a:p>
            <a:pPr marL="0" indent="0" algn="just">
              <a:buNone/>
            </a:pPr>
            <a:r>
              <a:rPr lang="pt-BR" dirty="0"/>
              <a:t>A solução ótima obtida pelo solver do excel:</a:t>
            </a:r>
          </a:p>
          <a:p>
            <a:pPr marL="0" indent="0" algn="just">
              <a:buNone/>
            </a:pPr>
            <a:r>
              <a:rPr lang="pl-PL" dirty="0"/>
              <a:t>x11 = 0</a:t>
            </a:r>
            <a:endParaRPr lang="pt-BR" dirty="0"/>
          </a:p>
          <a:p>
            <a:pPr marL="0" indent="0" algn="just">
              <a:buNone/>
            </a:pPr>
            <a:r>
              <a:rPr lang="pl-PL" dirty="0"/>
              <a:t>x12 = 50</a:t>
            </a:r>
            <a:endParaRPr lang="pt-BR" dirty="0"/>
          </a:p>
          <a:p>
            <a:pPr marL="0" indent="0" algn="just">
              <a:buNone/>
            </a:pPr>
            <a:r>
              <a:rPr lang="pl-PL" dirty="0"/>
              <a:t>x13 = 0</a:t>
            </a:r>
            <a:endParaRPr lang="pt-BR" dirty="0"/>
          </a:p>
          <a:p>
            <a:pPr marL="0" indent="0" algn="just">
              <a:buNone/>
            </a:pPr>
            <a:r>
              <a:rPr lang="pl-PL" dirty="0"/>
              <a:t>x21 = 50</a:t>
            </a:r>
            <a:r>
              <a:rPr lang="pt-BR" dirty="0"/>
              <a:t>  </a:t>
            </a:r>
          </a:p>
          <a:p>
            <a:pPr marL="0" indent="0" algn="just">
              <a:buNone/>
            </a:pPr>
            <a:r>
              <a:rPr lang="pl-PL" dirty="0"/>
              <a:t>x22 = 20</a:t>
            </a:r>
            <a:r>
              <a:rPr lang="pt-BR" dirty="0"/>
              <a:t>  </a:t>
            </a:r>
          </a:p>
          <a:p>
            <a:pPr marL="0" indent="0" algn="just">
              <a:buNone/>
            </a:pPr>
            <a:r>
              <a:rPr lang="pl-PL" dirty="0"/>
              <a:t>x23 = 30</a:t>
            </a:r>
            <a:endParaRPr lang="pt-BR" dirty="0"/>
          </a:p>
          <a:p>
            <a:pPr marL="0" indent="0" algn="just">
              <a:buNone/>
            </a:pPr>
            <a:r>
              <a:rPr lang="pl-PL" dirty="0"/>
              <a:t>x31 = 10</a:t>
            </a:r>
            <a:endParaRPr lang="pt-BR" dirty="0"/>
          </a:p>
          <a:p>
            <a:pPr marL="0" indent="0" algn="just">
              <a:buNone/>
            </a:pPr>
            <a:r>
              <a:rPr lang="pl-PL" dirty="0"/>
              <a:t>x32 = 0</a:t>
            </a:r>
            <a:r>
              <a:rPr lang="pt-BR" dirty="0"/>
              <a:t> </a:t>
            </a:r>
          </a:p>
          <a:p>
            <a:pPr marL="0" indent="0" algn="just">
              <a:buNone/>
            </a:pPr>
            <a:r>
              <a:rPr lang="pl-PL" dirty="0"/>
              <a:t>x33 = 0</a:t>
            </a: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l-PL" dirty="0"/>
              <a:t>com z = 1.240</a:t>
            </a: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sz="2400" dirty="0"/>
              <a:t>Verifica-se, por meio desse resultado, que a loja 3 não utilizou sua capacidade máxima de 40 unidades, mas apenas 10 unidades.</a:t>
            </a:r>
          </a:p>
        </p:txBody>
      </p:sp>
    </p:spTree>
    <p:extLst>
      <p:ext uri="{BB962C8B-B14F-4D97-AF65-F5344CB8AC3E}">
        <p14:creationId xmlns:p14="http://schemas.microsoft.com/office/powerpoint/2010/main" val="8942955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409</Words>
  <Application>Microsoft Office PowerPoint</Application>
  <PresentationFormat>Widescreen</PresentationFormat>
  <Paragraphs>82</Paragraphs>
  <Slides>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Tema do Office</vt:lpstr>
      <vt:lpstr>PROBLEMA CLÁSSICO DE TRANSPORTE</vt:lpstr>
      <vt:lpstr>Problema</vt:lpstr>
      <vt:lpstr>Dados do problema:</vt:lpstr>
      <vt:lpstr>VARIAVEIS</vt:lpstr>
      <vt:lpstr>FUNÇÃO OBJETIVO</vt:lpstr>
      <vt:lpstr>RESTRIÇÕES</vt:lpstr>
      <vt:lpstr>RESTRIÇÕES</vt:lpstr>
      <vt:lpstr>RESULTADO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PROBLEMA CLÁSSICO DE TRANSPORTE</dc:title>
  <dc:creator>Marcelo Silveira</dc:creator>
  <cp:lastModifiedBy>Marcelo Silveira</cp:lastModifiedBy>
  <cp:revision>4</cp:revision>
  <dcterms:created xsi:type="dcterms:W3CDTF">2022-04-14T22:47:31Z</dcterms:created>
  <dcterms:modified xsi:type="dcterms:W3CDTF">2022-04-19T19:38:32Z</dcterms:modified>
</cp:coreProperties>
</file>

<file path=docProps/thumbnail.jpeg>
</file>